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09" r:id="rId2"/>
    <p:sldId id="258" r:id="rId3"/>
    <p:sldId id="310" r:id="rId4"/>
    <p:sldId id="332" r:id="rId5"/>
    <p:sldId id="314" r:id="rId6"/>
    <p:sldId id="315" r:id="rId7"/>
    <p:sldId id="311" r:id="rId8"/>
    <p:sldId id="331" r:id="rId9"/>
    <p:sldId id="316" r:id="rId10"/>
    <p:sldId id="317" r:id="rId11"/>
    <p:sldId id="318" r:id="rId12"/>
    <p:sldId id="319" r:id="rId13"/>
    <p:sldId id="320" r:id="rId14"/>
    <p:sldId id="328" r:id="rId15"/>
    <p:sldId id="312" r:id="rId16"/>
    <p:sldId id="329" r:id="rId17"/>
    <p:sldId id="321" r:id="rId18"/>
    <p:sldId id="322" r:id="rId19"/>
    <p:sldId id="323" r:id="rId20"/>
    <p:sldId id="326" r:id="rId21"/>
    <p:sldId id="313" r:id="rId22"/>
    <p:sldId id="330" r:id="rId23"/>
    <p:sldId id="324" r:id="rId24"/>
    <p:sldId id="325" r:id="rId25"/>
    <p:sldId id="327" r:id="rId26"/>
    <p:sldId id="278" r:id="rId27"/>
    <p:sldId id="260" r:id="rId28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7"/>
    <p:restoredTop sz="94655"/>
  </p:normalViewPr>
  <p:slideViewPr>
    <p:cSldViewPr>
      <p:cViewPr varScale="1">
        <p:scale>
          <a:sx n="81" d="100"/>
          <a:sy n="81" d="100"/>
        </p:scale>
        <p:origin x="1565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ADB6FF1F-555E-4388-A8B0-D1E524B355D1}" type="datetimeFigureOut">
              <a:rPr lang="pt-PT" smtClean="0"/>
              <a:pPr/>
              <a:t>27/10/2022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D9FB018-1958-45C1-ABFF-E1E983EC4F4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478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E77E319B-B046-487F-8D03-B96E4F1A43D0}" type="datetimeFigureOut">
              <a:rPr lang="pt-PT" smtClean="0"/>
              <a:pPr/>
              <a:t>27/10/2022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3DD545E-D36A-4832-938A-2ECADA69E4C6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7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319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843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230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030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01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463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732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355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594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89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625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3548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567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244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998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315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8786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pt-PT" dirty="0">
                <a:latin typeface="Arial" pitchFamily="34" charset="0"/>
              </a:rPr>
              <a:t>Tiago (acabar referencias)</a:t>
            </a:r>
          </a:p>
        </p:txBody>
      </p:sp>
    </p:spTree>
    <p:extLst>
      <p:ext uri="{BB962C8B-B14F-4D97-AF65-F5344CB8AC3E}">
        <p14:creationId xmlns:p14="http://schemas.microsoft.com/office/powerpoint/2010/main" val="931110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781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371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125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943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788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487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29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 do subtítulo do modelo global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3E61B-3AB3-490F-90D4-269C8A444AE7}" type="datetimeFigureOut">
              <a:rPr lang="en-US" smtClean="0"/>
              <a:pPr/>
              <a:t>10/27/2022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7.jpeg"/><Relationship Id="rId5" Type="http://schemas.openxmlformats.org/officeDocument/2006/relationships/image" Target="../media/image5.png"/><Relationship Id="rId10" Type="http://schemas.openxmlformats.org/officeDocument/2006/relationships/image" Target="../media/image56.jpeg"/><Relationship Id="rId4" Type="http://schemas.openxmlformats.org/officeDocument/2006/relationships/image" Target="../media/image4.png"/><Relationship Id="rId9" Type="http://schemas.openxmlformats.org/officeDocument/2006/relationships/image" Target="../media/image55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67.png"/><Relationship Id="rId4" Type="http://schemas.openxmlformats.org/officeDocument/2006/relationships/image" Target="../media/image4.png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pytorch.org/" TargetMode="External"/><Relationship Id="rId13" Type="http://schemas.openxmlformats.org/officeDocument/2006/relationships/image" Target="../media/image4.png"/><Relationship Id="rId3" Type="http://schemas.openxmlformats.org/officeDocument/2006/relationships/hyperlink" Target="https://pt.wikipedia.org/wiki/Chamada_de_procedimento_remoto" TargetMode="External"/><Relationship Id="rId7" Type="http://schemas.openxmlformats.org/officeDocument/2006/relationships/hyperlink" Target="https://www.python.org/" TargetMode="Externa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javatpoint.com/RMI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pt.wikipedia.org/wiki/RMI" TargetMode="External"/><Relationship Id="rId10" Type="http://schemas.openxmlformats.org/officeDocument/2006/relationships/hyperlink" Target="https://ofstack.com/python/10853/a-simple-example-of-implementing-remote-invocation-(rpc--rmi)-in-python.html" TargetMode="External"/><Relationship Id="rId4" Type="http://schemas.openxmlformats.org/officeDocument/2006/relationships/hyperlink" Target="https://www.treinaweb.com.br/blog/uma-introducao-a-tcp-udp-e-sockets" TargetMode="External"/><Relationship Id="rId9" Type="http://schemas.openxmlformats.org/officeDocument/2006/relationships/hyperlink" Target="https://pyro.ai/" TargetMode="External"/><Relationship Id="rId1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-161416"/>
            <a:ext cx="99822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2405971"/>
            <a:ext cx="5486400" cy="552329"/>
          </a:xfrm>
        </p:spPr>
        <p:txBody>
          <a:bodyPr>
            <a:normAutofit/>
          </a:bodyPr>
          <a:lstStyle/>
          <a:p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INTEGRAÇÃO DE SISTEMAS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44750" y="4100794"/>
            <a:ext cx="5143500" cy="404742"/>
          </a:xfrm>
        </p:spPr>
        <p:txBody>
          <a:bodyPr>
            <a:normAutofit fontScale="40000" lnSpcReduction="20000"/>
          </a:bodyPr>
          <a:lstStyle/>
          <a:p>
            <a:r>
              <a:rPr lang="pt-PT" sz="3100" dirty="0">
                <a:solidFill>
                  <a:schemeClr val="bg1"/>
                </a:solidFill>
                <a:latin typeface="Arial" charset="0"/>
                <a:cs typeface="Arial" charset="0"/>
              </a:rPr>
              <a:t>Implementação dos tutoriais sobre SOCKETS, RPC e RMI em </a:t>
            </a:r>
            <a:r>
              <a:rPr lang="pt-PT" sz="3100" dirty="0" err="1">
                <a:solidFill>
                  <a:schemeClr val="bg1"/>
                </a:solidFill>
                <a:latin typeface="Arial" charset="0"/>
                <a:cs typeface="Arial" charset="0"/>
              </a:rPr>
              <a:t>Python</a:t>
            </a:r>
            <a:endParaRPr lang="pt-PT" sz="3100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endParaRPr lang="pt-PT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762000" y="6394330"/>
            <a:ext cx="8191499" cy="276444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100" b="1" u="sng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| Escola Superior de Tecnologia e Gestão| Unidade Curricular: </a:t>
            </a:r>
            <a:r>
              <a:rPr lang="pt-PT" sz="1100" dirty="0"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INTEGRAÇÃO DE SISTEMAS </a:t>
            </a:r>
            <a:r>
              <a:rPr lang="pt-PT" sz="11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| Ano Letivo 2022/2023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30" y="392731"/>
            <a:ext cx="3872752" cy="962356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6D890E14-880C-4963-9EA0-EE9200F689F8}"/>
              </a:ext>
            </a:extLst>
          </p:cNvPr>
          <p:cNvSpPr txBox="1">
            <a:spLocks/>
          </p:cNvSpPr>
          <p:nvPr/>
        </p:nvSpPr>
        <p:spPr>
          <a:xfrm>
            <a:off x="892549" y="5635668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N.º 20749 – Basílio Barbosa;</a:t>
            </a:r>
          </a:p>
          <a:p>
            <a:pPr algn="l"/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Nº 22340 – Tiago Soares</a:t>
            </a:r>
          </a:p>
          <a:p>
            <a:pPr algn="l"/>
            <a:endParaRPr lang="pt-PT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CDB7617E-BD9F-40A8-BCFA-781CEC4CEE46}"/>
              </a:ext>
            </a:extLst>
          </p:cNvPr>
          <p:cNvSpPr txBox="1">
            <a:spLocks/>
          </p:cNvSpPr>
          <p:nvPr/>
        </p:nvSpPr>
        <p:spPr>
          <a:xfrm>
            <a:off x="4953495" y="5615784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Orientador(es):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Professor Doutor Jorge Ribeiro; Luís Teófilo</a:t>
            </a: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02F2A86-A50E-0283-3B8A-EB9B059E210D}"/>
              </a:ext>
            </a:extLst>
          </p:cNvPr>
          <p:cNvSpPr txBox="1"/>
          <p:nvPr/>
        </p:nvSpPr>
        <p:spPr>
          <a:xfrm>
            <a:off x="838200" y="1273976"/>
            <a:ext cx="9266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b="1" u="sng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Licenciatura em ENGENHARIA INFORMÁTICA / </a:t>
            </a:r>
            <a:r>
              <a:rPr lang="pt-PT" sz="1800" b="1" u="sng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Degree</a:t>
            </a:r>
            <a:r>
              <a:rPr lang="pt-PT" sz="1800" b="1" u="sng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PT" sz="1800" b="1" u="sng" cap="all" dirty="0" err="1">
                <a:solidFill>
                  <a:srgbClr val="FFFF00"/>
                </a:solidFill>
              </a:rPr>
              <a:t>Informatics</a:t>
            </a:r>
            <a:r>
              <a:rPr lang="pt-PT" sz="1800" b="1" u="sng" cap="all" dirty="0">
                <a:solidFill>
                  <a:srgbClr val="FFFF00"/>
                </a:solidFill>
              </a:rPr>
              <a:t> </a:t>
            </a:r>
            <a:r>
              <a:rPr lang="pt-PT" sz="1800" b="1" u="sng" cap="all" dirty="0" err="1">
                <a:solidFill>
                  <a:srgbClr val="FFFF00"/>
                </a:solidFill>
              </a:rPr>
              <a:t>engineering</a:t>
            </a:r>
            <a:endParaRPr lang="pt-PT" u="sng" dirty="0">
              <a:solidFill>
                <a:srgbClr val="FFFF00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331B8A6-B954-F04D-0378-7F3DD744E30A}"/>
              </a:ext>
            </a:extLst>
          </p:cNvPr>
          <p:cNvSpPr txBox="1">
            <a:spLocks/>
          </p:cNvSpPr>
          <p:nvPr/>
        </p:nvSpPr>
        <p:spPr>
          <a:xfrm>
            <a:off x="2273300" y="3277660"/>
            <a:ext cx="5486400" cy="552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Trabalho Prático 1A</a:t>
            </a:r>
          </a:p>
        </p:txBody>
      </p:sp>
    </p:spTree>
    <p:extLst>
      <p:ext uri="{BB962C8B-B14F-4D97-AF65-F5344CB8AC3E}">
        <p14:creationId xmlns:p14="http://schemas.microsoft.com/office/powerpoint/2010/main" val="962301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75422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 Implementação dos Sockets em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Python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Neste exemplo pode-se verificar que o Servidor envia uma 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String</a:t>
            </a:r>
            <a:r>
              <a:rPr lang="pt-PT" dirty="0">
                <a:latin typeface="Arial" pitchFamily="34" charset="0"/>
                <a:cs typeface="Arial" pitchFamily="34" charset="0"/>
              </a:rPr>
              <a:t> e esta é recebida no lado do Cliente.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00390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-30280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1" name="Imagem 20" descr="Uma imagem com texto, captura de ecrã, portátil&#10;&#10;Descrição gerada automaticamente">
            <a:extLst>
              <a:ext uri="{FF2B5EF4-FFF2-40B4-BE49-F238E27FC236}">
                <a16:creationId xmlns:a16="http://schemas.microsoft.com/office/drawing/2014/main" id="{A553C9FC-F5A0-A644-A859-543CD4DC26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42" y="2391885"/>
            <a:ext cx="7216916" cy="355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6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11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75422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 Implementação dos Sockets em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Python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sz="2000" dirty="0">
                <a:latin typeface="Arial" pitchFamily="34" charset="0"/>
                <a:cs typeface="Arial" pitchFamily="34" charset="0"/>
              </a:rPr>
              <a:t>E</a:t>
            </a:r>
            <a:r>
              <a:rPr kumimoji="0" lang="pt-PT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ste</a:t>
            </a: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exemplo </a:t>
            </a:r>
            <a:r>
              <a:rPr lang="pt-PT" sz="2000" dirty="0">
                <a:latin typeface="Arial" pitchFamily="34" charset="0"/>
                <a:cs typeface="Arial" pitchFamily="34" charset="0"/>
              </a:rPr>
              <a:t>é semelhante só que são recebidas mais mensagens, usando um ciclo </a:t>
            </a:r>
            <a:r>
              <a:rPr lang="pt-PT" sz="2000" dirty="0" err="1">
                <a:latin typeface="Arial" pitchFamily="34" charset="0"/>
                <a:cs typeface="Arial" pitchFamily="34" charset="0"/>
              </a:rPr>
              <a:t>while</a:t>
            </a:r>
            <a:r>
              <a:rPr lang="pt-PT" sz="2000" dirty="0">
                <a:latin typeface="Arial" pitchFamily="34" charset="0"/>
                <a:cs typeface="Arial" pitchFamily="34" charset="0"/>
              </a:rPr>
              <a:t>.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00390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-30280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3" name="Imagem 22" descr="Uma imagem com texto, captura de ecrã, portátil&#10;&#10;Descrição gerada automaticamente">
            <a:extLst>
              <a:ext uri="{FF2B5EF4-FFF2-40B4-BE49-F238E27FC236}">
                <a16:creationId xmlns:a16="http://schemas.microsoft.com/office/drawing/2014/main" id="{D1D55384-1D2D-B7CB-E6FE-E639F00DA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65" y="2591879"/>
            <a:ext cx="7127870" cy="351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50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75422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 Implementação dos Sockets em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Python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kumimoji="0" lang="pt-PT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Neste exemplo também se procede de forma similar, mas desta vez temos que digitar a frase e vamos receber a mesma tanto no lado do Cliente como do Servidor.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00390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0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4" name="Imagem 3" descr="Uma imagem com texto, captura de ecrã, interior, portátil&#10;&#10;Descrição gerada automaticamente">
            <a:extLst>
              <a:ext uri="{FF2B5EF4-FFF2-40B4-BE49-F238E27FC236}">
                <a16:creationId xmlns:a16="http://schemas.microsoft.com/office/drawing/2014/main" id="{A1B2964B-B0EE-52B2-535E-F2D97D8A28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73" y="2635073"/>
            <a:ext cx="7359528" cy="361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14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75422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 Implementação dos Sockets em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Python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Este exemplo é igualmente similar mas desta vez ao executar o Cliente vai estar a receber constantemente mensagens.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00390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-30280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EE436C72-91D9-9C63-A374-1AD9C9F7D9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74212"/>
            <a:ext cx="7315200" cy="359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98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75422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 Implementação dos Sockets em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Python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Seguidamente vamos trabalhar com ficheiros, nos quais estes são previamente criados, tendo como objetivo alterar o seu conteúdo.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00390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-30280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DBF0B696-A0B3-929B-400F-4D854312AD9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39" b="17489"/>
          <a:stretch/>
        </p:blipFill>
        <p:spPr>
          <a:xfrm>
            <a:off x="152400" y="2050303"/>
            <a:ext cx="4038599" cy="1995868"/>
          </a:xfrm>
          <a:prstGeom prst="rect">
            <a:avLst/>
          </a:prstGeom>
        </p:spPr>
      </p:pic>
      <p:pic>
        <p:nvPicPr>
          <p:cNvPr id="11" name="Imagem 10" descr="Uma imagem com texto, captura de ecrã, portátil, interior&#10;&#10;Descrição gerada automaticamente">
            <a:extLst>
              <a:ext uri="{FF2B5EF4-FFF2-40B4-BE49-F238E27FC236}">
                <a16:creationId xmlns:a16="http://schemas.microsoft.com/office/drawing/2014/main" id="{4E7A470C-A8E1-8610-349C-8DF12D4D96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2"/>
          <a:stretch/>
        </p:blipFill>
        <p:spPr>
          <a:xfrm>
            <a:off x="4357542" y="2050303"/>
            <a:ext cx="4634058" cy="21406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5B2F14C-F67A-C747-9881-23DABD627E3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528" y="4114800"/>
            <a:ext cx="4496944" cy="221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29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15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3. Implementação do RPC em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Python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19097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RPC(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Remote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Procedure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Call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)</a:t>
            </a:r>
            <a:r>
              <a:rPr lang="pt-PT" dirty="0">
                <a:latin typeface="Arial" pitchFamily="34" charset="0"/>
                <a:cs typeface="Arial" pitchFamily="34" charset="0"/>
              </a:rPr>
              <a:t> é uma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tecnologia</a:t>
            </a:r>
            <a:r>
              <a:rPr lang="pt-PT" dirty="0">
                <a:latin typeface="Arial" pitchFamily="34" charset="0"/>
                <a:cs typeface="Arial" pitchFamily="34" charset="0"/>
              </a:rPr>
              <a:t> de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comunicação</a:t>
            </a:r>
            <a:r>
              <a:rPr lang="pt-PT" dirty="0">
                <a:latin typeface="Arial" pitchFamily="34" charset="0"/>
                <a:cs typeface="Arial" pitchFamily="34" charset="0"/>
              </a:rPr>
              <a:t> entre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processos</a:t>
            </a:r>
            <a:r>
              <a:rPr lang="pt-PT" dirty="0">
                <a:latin typeface="Arial" pitchFamily="34" charset="0"/>
                <a:cs typeface="Arial" pitchFamily="34" charset="0"/>
              </a:rPr>
              <a:t> que permite que um programa faça com que um procedimento seja executado num espaço de endereço diferente, geralmente numa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rede</a:t>
            </a:r>
            <a:r>
              <a:rPr lang="pt-PT" dirty="0">
                <a:latin typeface="Arial" pitchFamily="34" charset="0"/>
                <a:cs typeface="Arial" pitchFamily="34" charset="0"/>
              </a:rPr>
              <a:t>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compartilhada</a:t>
            </a:r>
            <a:r>
              <a:rPr lang="pt-PT" dirty="0">
                <a:latin typeface="Arial" pitchFamily="34" charset="0"/>
                <a:cs typeface="Arial" pitchFamily="34" charset="0"/>
              </a:rPr>
              <a:t>. Sintetizando-se então numa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interação cliente-servidor implementado</a:t>
            </a:r>
            <a:r>
              <a:rPr lang="pt-PT" dirty="0">
                <a:latin typeface="Arial" pitchFamily="34" charset="0"/>
                <a:cs typeface="Arial" pitchFamily="34" charset="0"/>
              </a:rPr>
              <a:t> por um sistema de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mensagens</a:t>
            </a:r>
            <a:r>
              <a:rPr lang="pt-PT" dirty="0">
                <a:latin typeface="Arial" pitchFamily="34" charset="0"/>
                <a:cs typeface="Arial" pitchFamily="34" charset="0"/>
              </a:rPr>
              <a:t> em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computação distribuída</a:t>
            </a:r>
            <a:r>
              <a:rPr lang="pt-PT" dirty="0">
                <a:latin typeface="Arial" pitchFamily="34" charset="0"/>
                <a:cs typeface="Arial" pitchFamily="34" charset="0"/>
              </a:rPr>
              <a:t>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C9060D0-132C-D69D-6F5A-0CE3D5ABC4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8127" r="3040" b="5371"/>
          <a:stretch/>
        </p:blipFill>
        <p:spPr>
          <a:xfrm>
            <a:off x="685800" y="4943461"/>
            <a:ext cx="4047909" cy="1370638"/>
          </a:xfrm>
          <a:prstGeom prst="rect">
            <a:avLst/>
          </a:prstGeom>
        </p:spPr>
      </p:pic>
      <p:pic>
        <p:nvPicPr>
          <p:cNvPr id="11" name="Picture 4" descr="RPC (remote procedure call): What's behind the technology? - IONOS">
            <a:extLst>
              <a:ext uri="{FF2B5EF4-FFF2-40B4-BE49-F238E27FC236}">
                <a16:creationId xmlns:a16="http://schemas.microsoft.com/office/drawing/2014/main" id="{465C3A7D-2F76-6DE4-CE37-F794E7423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8" r="2254" b="3207"/>
          <a:stretch/>
        </p:blipFill>
        <p:spPr bwMode="auto">
          <a:xfrm>
            <a:off x="4198856" y="3161980"/>
            <a:ext cx="3497344" cy="186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PC(remote procedure call) in distributed system in hindi - YouTube">
            <a:extLst>
              <a:ext uri="{FF2B5EF4-FFF2-40B4-BE49-F238E27FC236}">
                <a16:creationId xmlns:a16="http://schemas.microsoft.com/office/drawing/2014/main" id="{1B5BBC0A-FA63-3980-536B-96C52BC016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2735" r="17500" b="23332"/>
          <a:stretch/>
        </p:blipFill>
        <p:spPr bwMode="auto">
          <a:xfrm>
            <a:off x="860424" y="3202764"/>
            <a:ext cx="3025776" cy="167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73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16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3. Implementação do RPC em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Python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Neste exemplo é impressa a data e a hora de execução dos ficheiros.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12" name="Imagem 11" descr="Uma imagem com texto, captura de ecrã, monitor, ecrã&#10;&#10;Descrição gerada automaticamente">
            <a:extLst>
              <a:ext uri="{FF2B5EF4-FFF2-40B4-BE49-F238E27FC236}">
                <a16:creationId xmlns:a16="http://schemas.microsoft.com/office/drawing/2014/main" id="{98CE1E9C-90D3-2F61-2CDB-5C19481C49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725489"/>
            <a:ext cx="6226175" cy="3021714"/>
          </a:xfrm>
          <a:prstGeom prst="rect">
            <a:avLst/>
          </a:prstGeom>
        </p:spPr>
      </p:pic>
      <p:pic>
        <p:nvPicPr>
          <p:cNvPr id="15" name="Imagem 14" descr="Uma imagem com texto, captura de ecrã, monitor, ecrã&#10;&#10;Descrição gerada automaticamente">
            <a:extLst>
              <a:ext uri="{FF2B5EF4-FFF2-40B4-BE49-F238E27FC236}">
                <a16:creationId xmlns:a16="http://schemas.microsoft.com/office/drawing/2014/main" id="{DD1E7DE1-4881-0022-6A51-BF712A5F98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98" y="3505200"/>
            <a:ext cx="5876378" cy="2825181"/>
          </a:xfrm>
          <a:prstGeom prst="rect">
            <a:avLst/>
          </a:prstGeom>
        </p:spPr>
      </p:pic>
      <p:pic>
        <p:nvPicPr>
          <p:cNvPr id="17" name="Imagem 16" descr="Uma imagem com texto&#10;&#10;Descrição gerada automaticamente">
            <a:extLst>
              <a:ext uri="{FF2B5EF4-FFF2-40B4-BE49-F238E27FC236}">
                <a16:creationId xmlns:a16="http://schemas.microsoft.com/office/drawing/2014/main" id="{C371C680-2DA8-735B-24C3-FD33CD3675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92"/>
          <a:stretch/>
        </p:blipFill>
        <p:spPr>
          <a:xfrm>
            <a:off x="4222679" y="2842752"/>
            <a:ext cx="4670496" cy="61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26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17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3. Implementação do RPC em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Python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Neste exemplo verificou-se se um número é par ou não, essa informação é obtida a partir do servidor, visto que, é nele que são feitas as operações matemáticas. Sendo que, o número é par caso seja divisível por 2 dará resto 0.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6" name="Imagem 5" descr="Uma imagem com texto, captura de ecrã, portátil, interior&#10;&#10;Descrição gerada automaticamente">
            <a:extLst>
              <a:ext uri="{FF2B5EF4-FFF2-40B4-BE49-F238E27FC236}">
                <a16:creationId xmlns:a16="http://schemas.microsoft.com/office/drawing/2014/main" id="{BE146615-005D-09F1-16FA-6594D6F862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711912"/>
            <a:ext cx="6705600" cy="330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27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18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3. Implementação do RPC em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Python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Neste exemplo verificou-se uma troca de mensagens no lado do servidor e do cliente.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8" name="Imagem 7" descr="Uma imagem com texto, captura de ecrã, portátil&#10;&#10;Descrição gerada automaticamente">
            <a:extLst>
              <a:ext uri="{FF2B5EF4-FFF2-40B4-BE49-F238E27FC236}">
                <a16:creationId xmlns:a16="http://schemas.microsoft.com/office/drawing/2014/main" id="{323008C3-CD19-0665-E3D4-25D9E86908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14104"/>
            <a:ext cx="7010400" cy="345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65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19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3. Implementação do RPC em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Python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199"/>
            <a:ext cx="8229600" cy="131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Neste exemplo foi instalado o gRPC e o gRPC-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tools</a:t>
            </a:r>
            <a:r>
              <a:rPr lang="pt-PT" dirty="0">
                <a:latin typeface="Arial" pitchFamily="34" charset="0"/>
                <a:cs typeface="Arial" pitchFamily="34" charset="0"/>
              </a:rPr>
              <a:t>, ao executar podemos averiguar que é seleciona uma opção no menu, sendo enviadas e recebidas mensagens.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6" name="Imagem 5" descr="Uma imagem com texto, captura de ecrã, portátil&#10;&#10;Descrição gerada automaticamente">
            <a:extLst>
              <a:ext uri="{FF2B5EF4-FFF2-40B4-BE49-F238E27FC236}">
                <a16:creationId xmlns:a16="http://schemas.microsoft.com/office/drawing/2014/main" id="{FEE12F9F-FEA4-F69D-71BB-9610CCE4AA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5" y="2452905"/>
            <a:ext cx="4939393" cy="2436615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8F4DED25-F5CC-3489-0D68-5036749F01D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944" y="3969060"/>
            <a:ext cx="4925868" cy="242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09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Sumário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1. 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Introdu</a:t>
            </a:r>
            <a:r>
              <a:rPr lang="pt-BR" dirty="0">
                <a:latin typeface="Arial" pitchFamily="34" charset="0"/>
                <a:cs typeface="Arial" pitchFamily="34" charset="0"/>
              </a:rPr>
              <a:t>ção</a:t>
            </a:r>
            <a:r>
              <a:rPr lang="pt-PT" dirty="0">
                <a:latin typeface="Arial" pitchFamily="34" charset="0"/>
                <a:cs typeface="Arial" pitchFamily="34" charset="0"/>
              </a:rPr>
              <a:t> e 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Objectivos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 </a:t>
            </a: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Implementação dos Sockets em </a:t>
            </a:r>
            <a:r>
              <a:rPr lang="pt-PT" sz="1800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3. </a:t>
            </a: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Implementação do RPC em </a:t>
            </a:r>
            <a:r>
              <a:rPr lang="pt-PT" sz="1800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pt-PT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4. </a:t>
            </a:r>
            <a:r>
              <a:rPr lang="pt-PT" sz="1800" dirty="0">
                <a:latin typeface="Arial" panose="020B0604020202020204" pitchFamily="34" charset="0"/>
                <a:cs typeface="Arial" panose="020B0604020202020204" pitchFamily="34" charset="0"/>
              </a:rPr>
              <a:t>Implementação do RMI em </a:t>
            </a:r>
            <a:r>
              <a:rPr lang="pt-PT" sz="1800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5.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Bibliografia</a:t>
            </a:r>
            <a:r>
              <a:rPr lang="en-US" dirty="0">
                <a:latin typeface="Arial" pitchFamily="34" charset="0"/>
                <a:cs typeface="Arial" pitchFamily="34" charset="0"/>
              </a:rPr>
              <a:t> e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Referências</a:t>
            </a:r>
            <a:r>
              <a:rPr lang="en-US" dirty="0">
                <a:latin typeface="Arial" pitchFamily="34" charset="0"/>
                <a:cs typeface="Arial" pitchFamily="34" charset="0"/>
              </a:rPr>
              <a:t> Web </a:t>
            </a: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20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3. Implementação do RPC em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Python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199"/>
            <a:ext cx="8229600" cy="131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Neste exemplo são executadas 9 funções nas quais são efetuadas operações matemáticas.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12" name="Imagem 11" descr="Uma imagem com texto, captura de ecrã, portátil&#10;&#10;Descrição gerada automaticamente">
            <a:extLst>
              <a:ext uri="{FF2B5EF4-FFF2-40B4-BE49-F238E27FC236}">
                <a16:creationId xmlns:a16="http://schemas.microsoft.com/office/drawing/2014/main" id="{C2E3D7C1-C36A-071E-D851-FD3857E11F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413" y="3810000"/>
            <a:ext cx="5105400" cy="2514112"/>
          </a:xfrm>
          <a:prstGeom prst="rect">
            <a:avLst/>
          </a:prstGeom>
        </p:spPr>
      </p:pic>
      <p:pic>
        <p:nvPicPr>
          <p:cNvPr id="8" name="Imagem 7" descr="Uma imagem com texto, portátil, computador, captura de ecrã&#10;&#10;Descrição gerada automaticamente">
            <a:extLst>
              <a:ext uri="{FF2B5EF4-FFF2-40B4-BE49-F238E27FC236}">
                <a16:creationId xmlns:a16="http://schemas.microsoft.com/office/drawing/2014/main" id="{4A8CC31C-EFE5-9B52-C071-55147527F03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000350"/>
            <a:ext cx="5105401" cy="251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83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21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4. Implementação do RMI em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Python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28190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RMI(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Remote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Method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Invocation</a:t>
            </a:r>
            <a:r>
              <a:rPr lang="pt-PT" dirty="0">
                <a:latin typeface="Arial" pitchFamily="34" charset="0"/>
                <a:cs typeface="Arial" pitchFamily="34" charset="0"/>
              </a:rPr>
              <a:t>) é uma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interface</a:t>
            </a:r>
            <a:r>
              <a:rPr lang="pt-PT" dirty="0">
                <a:latin typeface="Arial" pitchFamily="34" charset="0"/>
                <a:cs typeface="Arial" pitchFamily="34" charset="0"/>
              </a:rPr>
              <a:t> de programação que permite a execução de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chamadas remotas </a:t>
            </a:r>
            <a:r>
              <a:rPr lang="pt-PT" dirty="0">
                <a:latin typeface="Arial" pitchFamily="34" charset="0"/>
                <a:cs typeface="Arial" pitchFamily="34" charset="0"/>
              </a:rPr>
              <a:t>no estilo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RPC</a:t>
            </a:r>
            <a:r>
              <a:rPr lang="pt-PT" dirty="0">
                <a:latin typeface="Arial" pitchFamily="34" charset="0"/>
                <a:cs typeface="Arial" pitchFamily="34" charset="0"/>
              </a:rPr>
              <a:t> em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aplicações</a:t>
            </a:r>
            <a:r>
              <a:rPr lang="pt-PT" dirty="0">
                <a:latin typeface="Arial" pitchFamily="34" charset="0"/>
                <a:cs typeface="Arial" pitchFamily="34" charset="0"/>
              </a:rPr>
              <a:t> desenvolvidas em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Java</a:t>
            </a:r>
            <a:r>
              <a:rPr lang="pt-PT" dirty="0">
                <a:latin typeface="Arial" pitchFamily="34" charset="0"/>
                <a:cs typeface="Arial" pitchFamily="34" charset="0"/>
              </a:rPr>
              <a:t>. Este consiste em dois programas, segundo 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arquitetura cliente-servidor</a:t>
            </a:r>
            <a:r>
              <a:rPr lang="pt-PT" dirty="0">
                <a:latin typeface="Arial" pitchFamily="34" charset="0"/>
                <a:cs typeface="Arial" pitchFamily="34" charset="0"/>
              </a:rPr>
              <a:t>. O servidor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instancia objetos remotos</a:t>
            </a:r>
            <a:r>
              <a:rPr lang="pt-PT" dirty="0">
                <a:latin typeface="Arial" pitchFamily="34" charset="0"/>
                <a:cs typeface="Arial" pitchFamily="34" charset="0"/>
              </a:rPr>
              <a:t>, referencia-o com um nome e faz um "vinculo" numa porta, este espera por clientes que invoquem os seus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métodos</a:t>
            </a:r>
            <a:r>
              <a:rPr lang="pt-PT" dirty="0">
                <a:latin typeface="Arial" pitchFamily="34" charset="0"/>
                <a:cs typeface="Arial" pitchFamily="34" charset="0"/>
              </a:rPr>
              <a:t>. Já o cliente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referencia</a:t>
            </a:r>
            <a:r>
              <a:rPr lang="pt-PT" dirty="0">
                <a:latin typeface="Arial" pitchFamily="34" charset="0"/>
                <a:cs typeface="Arial" pitchFamily="34" charset="0"/>
              </a:rPr>
              <a:t> remotamente um ou mais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métodos</a:t>
            </a:r>
            <a:r>
              <a:rPr lang="pt-PT" dirty="0">
                <a:latin typeface="Arial" pitchFamily="34" charset="0"/>
                <a:cs typeface="Arial" pitchFamily="34" charset="0"/>
              </a:rPr>
              <a:t> de um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objeto remoto</a:t>
            </a:r>
            <a:r>
              <a:rPr lang="pt-PT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2050" name="Picture 2" descr="RMI Architecture | Learn the different Architecture of RMI">
            <a:extLst>
              <a:ext uri="{FF2B5EF4-FFF2-40B4-BE49-F238E27FC236}">
                <a16:creationId xmlns:a16="http://schemas.microsoft.com/office/drawing/2014/main" id="{80D5FE09-F6F5-6C24-5DF1-18C3D55F2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72" y="4178048"/>
            <a:ext cx="2765496" cy="153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mote Method Invocation in Java - GeeksforGeeks">
            <a:extLst>
              <a:ext uri="{FF2B5EF4-FFF2-40B4-BE49-F238E27FC236}">
                <a16:creationId xmlns:a16="http://schemas.microsoft.com/office/drawing/2014/main" id="{A422820A-EB15-3E7F-989E-F7125F788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568" y="3979060"/>
            <a:ext cx="3840465" cy="192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LTrain@UAI2018, Pyro) Introduction to Probabilistic Programming with Pyro:  Models and Inference - YouTube">
            <a:extLst>
              <a:ext uri="{FF2B5EF4-FFF2-40B4-BE49-F238E27FC236}">
                <a16:creationId xmlns:a16="http://schemas.microsoft.com/office/drawing/2014/main" id="{835B102C-E6C2-8085-9E1D-96D12147FF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8" t="15226" r="40741" b="45267"/>
          <a:stretch/>
        </p:blipFill>
        <p:spPr bwMode="auto">
          <a:xfrm>
            <a:off x="6796033" y="4419600"/>
            <a:ext cx="21336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rtin Jankowiak - Brief Introduction to Probabilistic Programming - YouTube">
            <a:extLst>
              <a:ext uri="{FF2B5EF4-FFF2-40B4-BE49-F238E27FC236}">
                <a16:creationId xmlns:a16="http://schemas.microsoft.com/office/drawing/2014/main" id="{A62431F3-1385-8B11-E0C8-D42F9314C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0" t="32221" r="11667" b="45556"/>
          <a:stretch/>
        </p:blipFill>
        <p:spPr bwMode="auto">
          <a:xfrm>
            <a:off x="7190293" y="5410200"/>
            <a:ext cx="1371601" cy="60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PT - Di stributed Programming with PYRO (PYthon Remote Objects) Alfredo  Deza PyCon 2010 PowerPoint Presentation - ID:122037">
            <a:extLst>
              <a:ext uri="{FF2B5EF4-FFF2-40B4-BE49-F238E27FC236}">
                <a16:creationId xmlns:a16="http://schemas.microsoft.com/office/drawing/2014/main" id="{01774185-5924-8A44-9611-D2A25880E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1" t="20824" r="31111" b="55926"/>
          <a:stretch/>
        </p:blipFill>
        <p:spPr bwMode="auto">
          <a:xfrm>
            <a:off x="7094478" y="3733800"/>
            <a:ext cx="1435208" cy="66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17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4. Implementação do RMI em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Python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É obtida uma mensagem através dos dados de um uri.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6" name="Imagem 5" descr="Uma imagem com texto, monitor, captura de ecrã, ecrã&#10;&#10;Descrição gerada automaticamente">
            <a:extLst>
              <a:ext uri="{FF2B5EF4-FFF2-40B4-BE49-F238E27FC236}">
                <a16:creationId xmlns:a16="http://schemas.microsoft.com/office/drawing/2014/main" id="{2B4BEE88-3DC3-420B-AD94-F9E8D1D109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2850135"/>
            <a:ext cx="4086019" cy="1168248"/>
          </a:xfrm>
          <a:prstGeom prst="rect">
            <a:avLst/>
          </a:prstGeom>
        </p:spPr>
      </p:pic>
      <p:pic>
        <p:nvPicPr>
          <p:cNvPr id="10" name="Imagem 9" descr="Uma imagem com texto, captura de ecrã, monitor, ecrã&#10;&#10;Descrição gerada automaticamente">
            <a:extLst>
              <a:ext uri="{FF2B5EF4-FFF2-40B4-BE49-F238E27FC236}">
                <a16:creationId xmlns:a16="http://schemas.microsoft.com/office/drawing/2014/main" id="{66A523C3-B480-B31B-0762-CFEE495623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05602"/>
            <a:ext cx="4129881" cy="1439691"/>
          </a:xfrm>
          <a:prstGeom prst="rect">
            <a:avLst/>
          </a:prstGeom>
        </p:spPr>
      </p:pic>
      <p:pic>
        <p:nvPicPr>
          <p:cNvPr id="15" name="Imagem 14" descr="Uma imagem com texto&#10;&#10;Descrição gerada automaticamente">
            <a:extLst>
              <a:ext uri="{FF2B5EF4-FFF2-40B4-BE49-F238E27FC236}">
                <a16:creationId xmlns:a16="http://schemas.microsoft.com/office/drawing/2014/main" id="{AAA7EA48-C3A7-F518-CE3C-092CCB24FD9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232"/>
          <a:stretch/>
        </p:blipFill>
        <p:spPr>
          <a:xfrm>
            <a:off x="1717076" y="4295570"/>
            <a:ext cx="5709845" cy="809830"/>
          </a:xfrm>
          <a:prstGeom prst="rect">
            <a:avLst/>
          </a:prstGeom>
        </p:spPr>
      </p:pic>
      <p:sp>
        <p:nvSpPr>
          <p:cNvPr id="18" name="Chaveta à direita 17">
            <a:extLst>
              <a:ext uri="{FF2B5EF4-FFF2-40B4-BE49-F238E27FC236}">
                <a16:creationId xmlns:a16="http://schemas.microsoft.com/office/drawing/2014/main" id="{921A49AB-B748-DCD1-AA67-DA8361AD2E1E}"/>
              </a:ext>
            </a:extLst>
          </p:cNvPr>
          <p:cNvSpPr/>
          <p:nvPr/>
        </p:nvSpPr>
        <p:spPr>
          <a:xfrm rot="5400000">
            <a:off x="4419597" y="1480424"/>
            <a:ext cx="304800" cy="5297069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5448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4. Implementação do RMI em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Python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561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É-nos apresentada a data e hora atuais.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30000848-5654-1235-6485-69A3D4FED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2373474"/>
            <a:ext cx="3598193" cy="2808126"/>
          </a:xfrm>
          <a:prstGeom prst="rect">
            <a:avLst/>
          </a:prstGeom>
        </p:spPr>
      </p:pic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03309CFA-B1A7-015C-E561-9B28BE011F3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275"/>
          <a:stretch/>
        </p:blipFill>
        <p:spPr>
          <a:xfrm>
            <a:off x="4096670" y="3429000"/>
            <a:ext cx="4699213" cy="703302"/>
          </a:xfrm>
          <a:prstGeom prst="rect">
            <a:avLst/>
          </a:prstGeom>
        </p:spPr>
      </p:pic>
      <p:sp>
        <p:nvSpPr>
          <p:cNvPr id="8" name="Chaveta à direita 7">
            <a:extLst>
              <a:ext uri="{FF2B5EF4-FFF2-40B4-BE49-F238E27FC236}">
                <a16:creationId xmlns:a16="http://schemas.microsoft.com/office/drawing/2014/main" id="{0E3B6FB1-B917-DAEB-12FC-69CB191BFC0C}"/>
              </a:ext>
            </a:extLst>
          </p:cNvPr>
          <p:cNvSpPr/>
          <p:nvPr/>
        </p:nvSpPr>
        <p:spPr>
          <a:xfrm>
            <a:off x="3505200" y="2373475"/>
            <a:ext cx="533400" cy="2808126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311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4. Implementação do RMI em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Python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8341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Neste exemplo enviamos uma mensagem, esta é respetivamente recebida no lado do Servidor.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C0005B73-9F2E-FC64-6FB4-B0E041A0BD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99" y="2574959"/>
            <a:ext cx="6944202" cy="33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30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25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4. Implementação do RMI em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Python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8341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Foi instalado o 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dev-tools</a:t>
            </a:r>
            <a:r>
              <a:rPr lang="pt-PT" dirty="0">
                <a:latin typeface="Arial" pitchFamily="34" charset="0"/>
                <a:cs typeface="Arial" pitchFamily="34" charset="0"/>
              </a:rPr>
              <a:t>. Neste exemplo enviamos uma mensagem, esta é respetivamente recebida no lado do Servidor.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FCD4764A-0C89-1A7B-E5EF-9A0B179A7D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057400"/>
            <a:ext cx="5770677" cy="3020080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045F3937-624E-D1F7-1827-A66DAA014D3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85"/>
          <a:stretch/>
        </p:blipFill>
        <p:spPr>
          <a:xfrm>
            <a:off x="5943600" y="2118324"/>
            <a:ext cx="1557429" cy="2738811"/>
          </a:xfrm>
          <a:prstGeom prst="rect">
            <a:avLst/>
          </a:prstGeom>
        </p:spPr>
      </p:pic>
      <p:pic>
        <p:nvPicPr>
          <p:cNvPr id="14" name="Imagem 13" descr="Uma imagem com texto, captura de ecrã, preto, ecrã&#10;&#10;Descrição gerada automaticamente">
            <a:extLst>
              <a:ext uri="{FF2B5EF4-FFF2-40B4-BE49-F238E27FC236}">
                <a16:creationId xmlns:a16="http://schemas.microsoft.com/office/drawing/2014/main" id="{E9D14E4A-45BE-DF92-F81B-5347C8F2458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3"/>
          <a:stretch/>
        </p:blipFill>
        <p:spPr>
          <a:xfrm>
            <a:off x="7620000" y="2147115"/>
            <a:ext cx="1420813" cy="238934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A4FB9F5-0629-CED9-30BB-11FD561861E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5" y="4648200"/>
            <a:ext cx="3418115" cy="168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23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5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Bibliografia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e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Referências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Web 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52400" y="1066800"/>
            <a:ext cx="88392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6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pt-PT" sz="1600" dirty="0"/>
              <a:t>RPC: </a:t>
            </a:r>
            <a:r>
              <a:rPr lang="pt-PT" sz="1600" dirty="0">
                <a:hlinkClick r:id="rId3"/>
              </a:rPr>
              <a:t>https://pt.wikipedia.org/wiki/Chamada_de_procedimento_remoto</a:t>
            </a:r>
            <a:r>
              <a:rPr lang="pt-PT" sz="1600" dirty="0"/>
              <a:t> </a:t>
            </a:r>
            <a:br>
              <a:rPr lang="pt-PT" sz="1600" dirty="0"/>
            </a:br>
            <a:r>
              <a:rPr lang="en-US" sz="16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en-US" sz="1600" dirty="0"/>
              <a:t>Sockets: </a:t>
            </a:r>
            <a:r>
              <a:rPr lang="en-US" sz="1600" dirty="0">
                <a:hlinkClick r:id="rId4"/>
              </a:rPr>
              <a:t>https://www.treinaweb.com.br/blog/uma-introducao-a-tcp-udp-e-sockets</a:t>
            </a:r>
            <a:r>
              <a:rPr lang="en-US" sz="1600" dirty="0"/>
              <a:t> </a:t>
            </a: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6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en-US" sz="1600" dirty="0"/>
              <a:t>RMI: </a:t>
            </a:r>
            <a:r>
              <a:rPr lang="en-US" sz="1600" dirty="0">
                <a:hlinkClick r:id="rId5"/>
              </a:rPr>
              <a:t>https://pt.wikipedia.org/wiki/RMI</a:t>
            </a:r>
            <a:r>
              <a:rPr lang="en-US" sz="1600" dirty="0"/>
              <a:t> </a:t>
            </a:r>
            <a:endParaRPr lang="en-US" sz="1600" dirty="0">
              <a:solidFill>
                <a:srgbClr val="FFC000"/>
              </a:solidFill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6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en-US" sz="1600" dirty="0" err="1"/>
              <a:t>javatpointRMI</a:t>
            </a:r>
            <a:r>
              <a:rPr lang="en-US" sz="1600" dirty="0"/>
              <a:t>: </a:t>
            </a:r>
            <a:r>
              <a:rPr lang="en-US" sz="1600" dirty="0">
                <a:hlinkClick r:id="rId6"/>
              </a:rPr>
              <a:t>https://www.javatpoint.com/RMI</a:t>
            </a:r>
            <a:r>
              <a:rPr lang="en-US" sz="1600" dirty="0"/>
              <a:t> </a:t>
            </a:r>
            <a:endParaRPr lang="en-US" sz="1600" dirty="0">
              <a:solidFill>
                <a:srgbClr val="FFC000"/>
              </a:solidFill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6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en-US" sz="1600" dirty="0"/>
              <a:t>Python: </a:t>
            </a:r>
            <a:r>
              <a:rPr lang="en-US" sz="1600" dirty="0">
                <a:hlinkClick r:id="rId7"/>
              </a:rPr>
              <a:t>https://www.python.org/</a:t>
            </a:r>
            <a:r>
              <a:rPr lang="en-US" sz="1600" dirty="0"/>
              <a:t> </a:t>
            </a:r>
            <a:endParaRPr lang="en-US" sz="1600" dirty="0">
              <a:solidFill>
                <a:srgbClr val="FFC000"/>
              </a:solidFill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6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en-US" sz="1600" dirty="0" err="1"/>
              <a:t>Pytorch</a:t>
            </a:r>
            <a:r>
              <a:rPr lang="en-US" sz="1600" dirty="0"/>
              <a:t>: </a:t>
            </a:r>
            <a:r>
              <a:rPr lang="en-US" sz="1600" dirty="0">
                <a:hlinkClick r:id="rId8"/>
              </a:rPr>
              <a:t>https://pytorch.org/</a:t>
            </a:r>
            <a:r>
              <a:rPr lang="en-US" sz="1600" dirty="0"/>
              <a:t> </a:t>
            </a:r>
            <a:endParaRPr lang="en-US" sz="1600" dirty="0">
              <a:solidFill>
                <a:srgbClr val="FFC000"/>
              </a:solidFill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6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en-US" sz="1600" dirty="0"/>
              <a:t>Pyro: </a:t>
            </a:r>
            <a:r>
              <a:rPr lang="en-US" sz="1600" dirty="0">
                <a:hlinkClick r:id="rId9"/>
              </a:rPr>
              <a:t>https://pyro.ai/</a:t>
            </a:r>
            <a:r>
              <a:rPr lang="en-US" sz="1600" dirty="0"/>
              <a:t> </a:t>
            </a: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6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en-US" sz="1600" dirty="0" err="1"/>
              <a:t>OfStack</a:t>
            </a:r>
            <a:r>
              <a:rPr lang="en-US" sz="1600" dirty="0"/>
              <a:t> Implementation RMI: </a:t>
            </a:r>
            <a:r>
              <a:rPr lang="en-US" sz="1600" dirty="0">
                <a:hlinkClick r:id="rId10"/>
              </a:rPr>
              <a:t>https://ofstack.com/python/10853/a-simple-example-of-implementing-remote-invocation-(rpc--rmi)-in-python.html</a:t>
            </a:r>
            <a:r>
              <a:rPr lang="en-US" sz="1600" dirty="0"/>
              <a:t> </a:t>
            </a:r>
          </a:p>
          <a:p>
            <a:pPr marL="36576" algn="just">
              <a:lnSpc>
                <a:spcPct val="170000"/>
              </a:lnSpc>
              <a:spcBef>
                <a:spcPct val="20000"/>
              </a:spcBef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DEBD917-885F-4E14-9AAA-FA7433880D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8C1A7A11-171A-4B51-AF54-818C7D826E60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BC0DA002-1D3A-41DC-B132-1A198053902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Text Box 10">
            <a:extLst>
              <a:ext uri="{FF2B5EF4-FFF2-40B4-BE49-F238E27FC236}">
                <a16:creationId xmlns:a16="http://schemas.microsoft.com/office/drawing/2014/main" id="{1204D73C-759C-3E01-1E9B-19D68FC71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6F8E842-06BB-5B20-ECE1-C729A90ED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26</a:t>
            </a:fld>
            <a:r>
              <a:rPr lang="pt-PT" sz="1000" dirty="0"/>
              <a:t> -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16A8DF-702E-2F9F-FC6A-BBE9CEF5C3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678794F-9054-EA7B-B1E0-DF67F1547B8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00332AC9-73DA-F066-EC2F-BD34532F90F2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</p:spTree>
    <p:extLst>
      <p:ext uri="{BB962C8B-B14F-4D97-AF65-F5344CB8AC3E}">
        <p14:creationId xmlns:p14="http://schemas.microsoft.com/office/powerpoint/2010/main" val="1590949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5867400"/>
            <a:ext cx="5143500" cy="489738"/>
          </a:xfrm>
        </p:spPr>
        <p:txBody>
          <a:bodyPr>
            <a:normAutofit/>
          </a:bodyPr>
          <a:lstStyle/>
          <a:p>
            <a:r>
              <a:rPr lang="pt-PT" sz="15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www.ipvc.pt</a:t>
            </a:r>
            <a:endParaRPr lang="pt-PT" sz="1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06" y="3409950"/>
            <a:ext cx="4048787" cy="10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5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1. Introdução e Objetivos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5031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i="1" dirty="0">
                <a:solidFill>
                  <a:srgbClr val="FFC000"/>
                </a:solidFill>
                <a:latin typeface="Arial"/>
                <a:cs typeface="Arial"/>
              </a:rPr>
              <a:t>■ </a:t>
            </a:r>
            <a:r>
              <a:rPr lang="en-US" sz="1800" dirty="0">
                <a:latin typeface="Arial"/>
                <a:cs typeface="Arial"/>
              </a:rPr>
              <a:t>Com o desenvolvimento deste trabalho </a:t>
            </a:r>
            <a:r>
              <a:rPr lang="en-US" sz="1800" dirty="0" err="1">
                <a:latin typeface="Arial"/>
                <a:cs typeface="Arial"/>
              </a:rPr>
              <a:t>pretende</a:t>
            </a:r>
            <a:r>
              <a:rPr lang="en-US" sz="1800" dirty="0">
                <a:latin typeface="Arial"/>
                <a:cs typeface="Arial"/>
              </a:rPr>
              <a:t>-se </a:t>
            </a:r>
            <a:r>
              <a:rPr lang="en-US" sz="1800" dirty="0" err="1">
                <a:latin typeface="Arial"/>
                <a:cs typeface="Arial"/>
              </a:rPr>
              <a:t>demonstrar</a:t>
            </a:r>
            <a:r>
              <a:rPr lang="en-US" sz="1800" dirty="0">
                <a:latin typeface="Arial"/>
                <a:cs typeface="Arial"/>
              </a:rPr>
              <a:t> o que se </a:t>
            </a:r>
            <a:r>
              <a:rPr lang="en-US" sz="1800" dirty="0" err="1">
                <a:latin typeface="Arial"/>
                <a:cs typeface="Arial"/>
              </a:rPr>
              <a:t>aprendeu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em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ambiente</a:t>
            </a:r>
            <a:r>
              <a:rPr lang="en-US" sz="1800" dirty="0">
                <a:latin typeface="Arial"/>
                <a:cs typeface="Arial"/>
              </a:rPr>
              <a:t> de </a:t>
            </a:r>
            <a:r>
              <a:rPr lang="en-US" sz="1800" dirty="0" err="1">
                <a:latin typeface="Arial"/>
                <a:cs typeface="Arial"/>
              </a:rPr>
              <a:t>sala</a:t>
            </a:r>
            <a:r>
              <a:rPr lang="en-US" sz="1800" dirty="0">
                <a:latin typeface="Arial"/>
                <a:cs typeface="Arial"/>
              </a:rPr>
              <a:t> de aula </a:t>
            </a:r>
            <a:r>
              <a:rPr lang="en-US" sz="1800" dirty="0" err="1">
                <a:latin typeface="Arial"/>
                <a:cs typeface="Arial"/>
              </a:rPr>
              <a:t>na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b="1" dirty="0" err="1">
                <a:latin typeface="Arial"/>
                <a:cs typeface="Arial"/>
              </a:rPr>
              <a:t>Unidade</a:t>
            </a:r>
            <a:r>
              <a:rPr lang="en-US" sz="1800" b="1" dirty="0">
                <a:latin typeface="Arial"/>
                <a:cs typeface="Arial"/>
              </a:rPr>
              <a:t> Curricular </a:t>
            </a:r>
            <a:r>
              <a:rPr lang="en-US" sz="1800" dirty="0">
                <a:latin typeface="Arial"/>
                <a:cs typeface="Arial"/>
              </a:rPr>
              <a:t>de </a:t>
            </a:r>
            <a:r>
              <a:rPr lang="en-US" sz="1800" b="1" dirty="0">
                <a:latin typeface="Arial"/>
                <a:cs typeface="Arial"/>
              </a:rPr>
              <a:t>IS – Integra</a:t>
            </a:r>
            <a:r>
              <a:rPr lang="pt-BR" sz="1800" b="1" dirty="0">
                <a:latin typeface="Arial" pitchFamily="34" charset="0"/>
                <a:cs typeface="Arial" pitchFamily="34" charset="0"/>
              </a:rPr>
              <a:t>ção</a:t>
            </a:r>
            <a:r>
              <a:rPr lang="en-US" sz="1800" b="1" dirty="0">
                <a:latin typeface="Arial"/>
                <a:cs typeface="Arial"/>
              </a:rPr>
              <a:t> de </a:t>
            </a:r>
            <a:r>
              <a:rPr lang="en-US" sz="1800" b="1" dirty="0" err="1">
                <a:latin typeface="Arial"/>
                <a:cs typeface="Arial"/>
              </a:rPr>
              <a:t>Sistemas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lecionada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pelos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docentes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b="1" dirty="0">
                <a:latin typeface="Arial"/>
                <a:cs typeface="Arial"/>
              </a:rPr>
              <a:t>Jorge Ribeiro </a:t>
            </a:r>
            <a:r>
              <a:rPr lang="en-US" sz="1800" dirty="0">
                <a:latin typeface="Arial"/>
                <a:cs typeface="Arial"/>
              </a:rPr>
              <a:t>e </a:t>
            </a:r>
            <a:r>
              <a:rPr lang="en-US" sz="1800" b="1" dirty="0">
                <a:latin typeface="Arial"/>
                <a:cs typeface="Arial"/>
              </a:rPr>
              <a:t>Luís </a:t>
            </a:r>
            <a:r>
              <a:rPr lang="en-US" sz="1800" b="1" dirty="0" err="1">
                <a:latin typeface="Arial"/>
                <a:cs typeface="Arial"/>
              </a:rPr>
              <a:t>Teófilo</a:t>
            </a:r>
            <a:r>
              <a:rPr lang="en-US" sz="1800" dirty="0">
                <a:latin typeface="Arial"/>
                <a:cs typeface="Arial"/>
              </a:rPr>
              <a:t>. Este </a:t>
            </a:r>
            <a:r>
              <a:rPr lang="en-US" sz="1800" dirty="0" err="1">
                <a:latin typeface="Arial"/>
                <a:cs typeface="Arial"/>
              </a:rPr>
              <a:t>está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relacionado</a:t>
            </a:r>
            <a:r>
              <a:rPr lang="en-US" sz="1800" dirty="0">
                <a:latin typeface="Arial"/>
                <a:cs typeface="Arial"/>
              </a:rPr>
              <a:t> com </a:t>
            </a:r>
            <a:r>
              <a:rPr lang="en-US" sz="1800" dirty="0" err="1">
                <a:latin typeface="Arial"/>
                <a:cs typeface="Arial"/>
              </a:rPr>
              <a:t>os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conceitos</a:t>
            </a:r>
            <a:r>
              <a:rPr lang="en-US" sz="1800" dirty="0">
                <a:latin typeface="Arial"/>
                <a:cs typeface="Arial"/>
              </a:rPr>
              <a:t> de </a:t>
            </a:r>
            <a:r>
              <a:rPr lang="en-US" sz="1800" b="1" dirty="0">
                <a:latin typeface="Arial"/>
                <a:cs typeface="Arial"/>
              </a:rPr>
              <a:t>sockets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b="1" dirty="0">
                <a:latin typeface="Arial"/>
                <a:cs typeface="Arial"/>
              </a:rPr>
              <a:t>RMI</a:t>
            </a:r>
            <a:r>
              <a:rPr lang="en-US" sz="1800" dirty="0">
                <a:latin typeface="Arial"/>
                <a:cs typeface="Arial"/>
              </a:rPr>
              <a:t> e </a:t>
            </a:r>
            <a:r>
              <a:rPr lang="en-US" sz="1800" b="1" dirty="0">
                <a:latin typeface="Arial"/>
                <a:cs typeface="Arial"/>
              </a:rPr>
              <a:t>RPC</a:t>
            </a:r>
            <a:r>
              <a:rPr lang="en-US" sz="1800" dirty="0">
                <a:latin typeface="Arial"/>
                <a:cs typeface="Arial"/>
              </a:rPr>
              <a:t> e </a:t>
            </a:r>
            <a:r>
              <a:rPr lang="en-US" sz="1800" dirty="0" err="1">
                <a:latin typeface="Arial"/>
                <a:cs typeface="Arial"/>
              </a:rPr>
              <a:t>tem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como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objetivo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desenvolver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código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em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b="1" dirty="0">
                <a:latin typeface="Arial"/>
                <a:cs typeface="Arial"/>
              </a:rPr>
              <a:t>python</a:t>
            </a:r>
            <a:r>
              <a:rPr lang="en-US" dirty="0">
                <a:latin typeface="Arial"/>
                <a:cs typeface="Arial"/>
              </a:rPr>
              <a:t> de forma a </a:t>
            </a:r>
            <a:r>
              <a:rPr lang="en-US" dirty="0" err="1">
                <a:latin typeface="Arial"/>
                <a:cs typeface="Arial"/>
              </a:rPr>
              <a:t>implementar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os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conceitos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abordados</a:t>
            </a:r>
            <a:r>
              <a:rPr lang="en-US" dirty="0">
                <a:latin typeface="Arial"/>
                <a:cs typeface="Arial"/>
              </a:rPr>
              <a:t>.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73D8E9-BEF0-29C7-04BB-36F8D216C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651" y="3431357"/>
            <a:ext cx="1698696" cy="50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riting Web Server in Python: sockets">
            <a:extLst>
              <a:ext uri="{FF2B5EF4-FFF2-40B4-BE49-F238E27FC236}">
                <a16:creationId xmlns:a16="http://schemas.microsoft.com/office/drawing/2014/main" id="{7EC4B76E-703B-F0F3-A65F-1C330E3B6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" t="7034" r="4838" b="9786"/>
          <a:stretch/>
        </p:blipFill>
        <p:spPr bwMode="auto">
          <a:xfrm>
            <a:off x="76200" y="4419600"/>
            <a:ext cx="2741613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mote Method Invocation in Java - GeeksforGeeks">
            <a:extLst>
              <a:ext uri="{FF2B5EF4-FFF2-40B4-BE49-F238E27FC236}">
                <a16:creationId xmlns:a16="http://schemas.microsoft.com/office/drawing/2014/main" id="{66E268AC-D43E-93B4-88B7-F033B58E0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" t="2989" r="493" b="584"/>
          <a:stretch/>
        </p:blipFill>
        <p:spPr bwMode="auto">
          <a:xfrm>
            <a:off x="2743200" y="4245428"/>
            <a:ext cx="3508376" cy="170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thon Microservices With gRPC – Real Python">
            <a:extLst>
              <a:ext uri="{FF2B5EF4-FFF2-40B4-BE49-F238E27FC236}">
                <a16:creationId xmlns:a16="http://schemas.microsoft.com/office/drawing/2014/main" id="{4679D6B2-2AAF-2719-B5E6-2934E6DA0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245427"/>
            <a:ext cx="2800350" cy="157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666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1. Introdução e Objetivos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980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Para a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realização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destes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algoritmos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foi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necessário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instalar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primeiramente</a:t>
            </a:r>
            <a:r>
              <a:rPr lang="en-US" dirty="0">
                <a:latin typeface="Arial" pitchFamily="34" charset="0"/>
                <a:cs typeface="Arial" pitchFamily="34" charset="0"/>
              </a:rPr>
              <a:t> o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Python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neste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caso</a:t>
            </a:r>
            <a:r>
              <a:rPr lang="en-US" dirty="0">
                <a:latin typeface="Arial" pitchFamily="34" charset="0"/>
                <a:cs typeface="Arial" pitchFamily="34" charset="0"/>
              </a:rPr>
              <a:t>, a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versão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3.10.8</a:t>
            </a:r>
            <a:r>
              <a:rPr lang="en-US" dirty="0">
                <a:latin typeface="Arial" pitchFamily="34" charset="0"/>
                <a:cs typeface="Arial" pitchFamily="34" charset="0"/>
              </a:rPr>
              <a:t>.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04618350-3047-87D6-1D62-A5444C6DE3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33601"/>
            <a:ext cx="3202312" cy="1971771"/>
          </a:xfrm>
          <a:prstGeom prst="rect">
            <a:avLst/>
          </a:prstGeom>
        </p:spPr>
      </p:pic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516EDA48-B576-5A28-872A-DE2E241F41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133601"/>
            <a:ext cx="3189631" cy="1971772"/>
          </a:xfrm>
          <a:prstGeom prst="rect">
            <a:avLst/>
          </a:prstGeom>
        </p:spPr>
      </p:pic>
      <p:pic>
        <p:nvPicPr>
          <p:cNvPr id="12" name="Imagem 11" descr="Uma imagem com texto&#10;&#10;Descrição gerada automaticamente">
            <a:extLst>
              <a:ext uri="{FF2B5EF4-FFF2-40B4-BE49-F238E27FC236}">
                <a16:creationId xmlns:a16="http://schemas.microsoft.com/office/drawing/2014/main" id="{9E65A034-2D58-439E-76F4-C84C71312B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75" y="4229242"/>
            <a:ext cx="3172125" cy="1967099"/>
          </a:xfrm>
          <a:prstGeom prst="rect">
            <a:avLst/>
          </a:prstGeom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09E612E5-36D8-1357-4FE2-D16191D36B41}"/>
              </a:ext>
            </a:extLst>
          </p:cNvPr>
          <p:cNvSpPr/>
          <p:nvPr/>
        </p:nvSpPr>
        <p:spPr>
          <a:xfrm>
            <a:off x="4019574" y="2981930"/>
            <a:ext cx="1026788" cy="279782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6597D3A-5FD7-DACD-8ED9-A7E7D06D7C6D}"/>
              </a:ext>
            </a:extLst>
          </p:cNvPr>
          <p:cNvSpPr/>
          <p:nvPr/>
        </p:nvSpPr>
        <p:spPr>
          <a:xfrm>
            <a:off x="2133600" y="3301618"/>
            <a:ext cx="999838" cy="279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B9FE5BC-A173-375B-465C-12E0069430E7}"/>
              </a:ext>
            </a:extLst>
          </p:cNvPr>
          <p:cNvSpPr/>
          <p:nvPr/>
        </p:nvSpPr>
        <p:spPr>
          <a:xfrm>
            <a:off x="2041056" y="3766483"/>
            <a:ext cx="1464143" cy="279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40F1B5E-2C24-D419-79AC-C411405336C5}"/>
              </a:ext>
            </a:extLst>
          </p:cNvPr>
          <p:cNvSpPr/>
          <p:nvPr/>
        </p:nvSpPr>
        <p:spPr>
          <a:xfrm>
            <a:off x="5658142" y="2514600"/>
            <a:ext cx="2190457" cy="11941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209F9A6-E660-E275-A9A5-2A9A11F28FD3}"/>
              </a:ext>
            </a:extLst>
          </p:cNvPr>
          <p:cNvSpPr/>
          <p:nvPr/>
        </p:nvSpPr>
        <p:spPr>
          <a:xfrm>
            <a:off x="7086600" y="3886200"/>
            <a:ext cx="440856" cy="192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5F47B12-9602-1D7A-D6C0-08F02B940038}"/>
              </a:ext>
            </a:extLst>
          </p:cNvPr>
          <p:cNvSpPr/>
          <p:nvPr/>
        </p:nvSpPr>
        <p:spPr>
          <a:xfrm>
            <a:off x="2091545" y="5562600"/>
            <a:ext cx="2328055" cy="304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0B3A672-446D-0260-F18C-31DD511EF6CA}"/>
              </a:ext>
            </a:extLst>
          </p:cNvPr>
          <p:cNvSpPr/>
          <p:nvPr/>
        </p:nvSpPr>
        <p:spPr>
          <a:xfrm>
            <a:off x="2091546" y="4724400"/>
            <a:ext cx="1705606" cy="353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377DF66-CBA7-6877-5D88-5C1AA7A31610}"/>
              </a:ext>
            </a:extLst>
          </p:cNvPr>
          <p:cNvSpPr/>
          <p:nvPr/>
        </p:nvSpPr>
        <p:spPr>
          <a:xfrm>
            <a:off x="3445699" y="5964119"/>
            <a:ext cx="473981" cy="208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4" name="Imagem 23" descr="Uma imagem com texto&#10;&#10;Descrição gerada automaticamente">
            <a:extLst>
              <a:ext uri="{FF2B5EF4-FFF2-40B4-BE49-F238E27FC236}">
                <a16:creationId xmlns:a16="http://schemas.microsoft.com/office/drawing/2014/main" id="{BDB97993-1419-56D7-F51E-B24BB2714BD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0"/>
          <a:stretch/>
        </p:blipFill>
        <p:spPr>
          <a:xfrm>
            <a:off x="4800600" y="4229242"/>
            <a:ext cx="3344327" cy="1961015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685F9783-9F23-1947-8E63-F1422A8CA9B9}"/>
              </a:ext>
            </a:extLst>
          </p:cNvPr>
          <p:cNvSpPr/>
          <p:nvPr/>
        </p:nvSpPr>
        <p:spPr>
          <a:xfrm>
            <a:off x="7620000" y="5964118"/>
            <a:ext cx="473981" cy="208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EC6CCFF5-2884-FFE1-F67F-9EF6177E2BF5}"/>
              </a:ext>
            </a:extLst>
          </p:cNvPr>
          <p:cNvSpPr/>
          <p:nvPr/>
        </p:nvSpPr>
        <p:spPr>
          <a:xfrm>
            <a:off x="4058606" y="5068921"/>
            <a:ext cx="1026788" cy="279782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C8263D11-7545-4C24-949B-2111531C9750}"/>
              </a:ext>
            </a:extLst>
          </p:cNvPr>
          <p:cNvSpPr/>
          <p:nvPr/>
        </p:nvSpPr>
        <p:spPr>
          <a:xfrm>
            <a:off x="7946985" y="2961648"/>
            <a:ext cx="1026788" cy="279782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062F2310-0E98-1106-4205-A9ACFF7B8138}"/>
              </a:ext>
            </a:extLst>
          </p:cNvPr>
          <p:cNvSpPr/>
          <p:nvPr/>
        </p:nvSpPr>
        <p:spPr>
          <a:xfrm>
            <a:off x="349559" y="5060869"/>
            <a:ext cx="1026788" cy="279782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795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1. Introdução e Objetivos(continuação)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980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rial" pitchFamily="34" charset="0"/>
                <a:cs typeface="Arial" pitchFamily="34" charset="0"/>
              </a:rPr>
              <a:t>Seguidamente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instalou</a:t>
            </a:r>
            <a:r>
              <a:rPr lang="en-US" dirty="0">
                <a:latin typeface="Arial" pitchFamily="34" charset="0"/>
                <a:cs typeface="Arial" pitchFamily="34" charset="0"/>
              </a:rPr>
              <a:t>-se o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Pyro </a:t>
            </a:r>
            <a:r>
              <a:rPr lang="en-US" dirty="0">
                <a:latin typeface="Arial" pitchFamily="34" charset="0"/>
                <a:cs typeface="Arial" pitchFamily="34" charset="0"/>
              </a:rPr>
              <a:t>e o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Pytorch</a:t>
            </a:r>
            <a:r>
              <a:rPr lang="en-US" dirty="0">
                <a:latin typeface="Arial" pitchFamily="34" charset="0"/>
                <a:cs typeface="Arial" pitchFamily="34" charset="0"/>
              </a:rPr>
              <a:t>.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C4276801-24DE-AA0D-AF49-C3B702FC8B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13" y="1789695"/>
            <a:ext cx="3940175" cy="2071429"/>
          </a:xfrm>
          <a:prstGeom prst="rect">
            <a:avLst/>
          </a:prstGeom>
        </p:spPr>
      </p:pic>
      <p:pic>
        <p:nvPicPr>
          <p:cNvPr id="23" name="Imagem 22" descr="Uma imagem com texto&#10;&#10;Descrição gerada automaticamente">
            <a:extLst>
              <a:ext uri="{FF2B5EF4-FFF2-40B4-BE49-F238E27FC236}">
                <a16:creationId xmlns:a16="http://schemas.microsoft.com/office/drawing/2014/main" id="{BA37FA63-8B71-3DD0-171F-0CEB41BF55A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89695"/>
            <a:ext cx="3979109" cy="2071429"/>
          </a:xfrm>
          <a:prstGeom prst="rect">
            <a:avLst/>
          </a:prstGeom>
        </p:spPr>
      </p:pic>
      <p:pic>
        <p:nvPicPr>
          <p:cNvPr id="25" name="Imagem 24" descr="Uma imagem com texto&#10;&#10;Descrição gerada automaticamente">
            <a:extLst>
              <a:ext uri="{FF2B5EF4-FFF2-40B4-BE49-F238E27FC236}">
                <a16:creationId xmlns:a16="http://schemas.microsoft.com/office/drawing/2014/main" id="{6456A89A-8CBD-5869-58C3-B356C8AF93D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04" y="4029248"/>
            <a:ext cx="3925812" cy="2063878"/>
          </a:xfrm>
          <a:prstGeom prst="rect">
            <a:avLst/>
          </a:prstGeom>
        </p:spPr>
      </p:pic>
      <p:pic>
        <p:nvPicPr>
          <p:cNvPr id="27" name="Imagem 26" descr="Uma imagem com texto&#10;&#10;Descrição gerada automaticamente">
            <a:extLst>
              <a:ext uri="{FF2B5EF4-FFF2-40B4-BE49-F238E27FC236}">
                <a16:creationId xmlns:a16="http://schemas.microsoft.com/office/drawing/2014/main" id="{5A229316-FF9A-C20A-8932-A93168AF205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027167"/>
            <a:ext cx="3969309" cy="2063878"/>
          </a:xfrm>
          <a:prstGeom prst="rect">
            <a:avLst/>
          </a:prstGeom>
        </p:spPr>
      </p:pic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261BE766-87A3-9D90-878A-D083E594935F}"/>
              </a:ext>
            </a:extLst>
          </p:cNvPr>
          <p:cNvSpPr/>
          <p:nvPr/>
        </p:nvSpPr>
        <p:spPr>
          <a:xfrm>
            <a:off x="4245760" y="2786768"/>
            <a:ext cx="538481" cy="32500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A06F1E76-571B-4EC6-B372-2C7BA304E0AC}"/>
              </a:ext>
            </a:extLst>
          </p:cNvPr>
          <p:cNvSpPr/>
          <p:nvPr/>
        </p:nvSpPr>
        <p:spPr>
          <a:xfrm>
            <a:off x="8327571" y="2712720"/>
            <a:ext cx="582749" cy="31771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0554BC25-C6E1-B451-B61C-5F2279EE0ACE}"/>
              </a:ext>
            </a:extLst>
          </p:cNvPr>
          <p:cNvSpPr/>
          <p:nvPr/>
        </p:nvSpPr>
        <p:spPr>
          <a:xfrm>
            <a:off x="1" y="4885645"/>
            <a:ext cx="511104" cy="33231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9BDC563F-FD30-F56E-8B13-154C95D55A0E}"/>
              </a:ext>
            </a:extLst>
          </p:cNvPr>
          <p:cNvSpPr/>
          <p:nvPr/>
        </p:nvSpPr>
        <p:spPr>
          <a:xfrm>
            <a:off x="4338319" y="4885645"/>
            <a:ext cx="538481" cy="32500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7820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1. Introdução e Objetivos(continuação)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131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rial" pitchFamily="34" charset="0"/>
                <a:cs typeface="Arial" pitchFamily="34" charset="0"/>
              </a:rPr>
              <a:t>Seguidamente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instalou</a:t>
            </a:r>
            <a:r>
              <a:rPr lang="en-US" dirty="0">
                <a:latin typeface="Arial" pitchFamily="34" charset="0"/>
                <a:cs typeface="Arial" pitchFamily="34" charset="0"/>
              </a:rPr>
              <a:t>-se o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Pyro </a:t>
            </a:r>
            <a:r>
              <a:rPr lang="en-US" dirty="0">
                <a:latin typeface="Arial" pitchFamily="34" charset="0"/>
                <a:cs typeface="Arial" pitchFamily="34" charset="0"/>
              </a:rPr>
              <a:t>e o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Pytorch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também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foi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instalado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através</a:t>
            </a:r>
            <a:r>
              <a:rPr lang="en-US" dirty="0">
                <a:latin typeface="Arial" pitchFamily="34" charset="0"/>
                <a:cs typeface="Arial" pitchFamily="34" charset="0"/>
              </a:rPr>
              <a:t> do </a:t>
            </a:r>
            <a:r>
              <a:rPr lang="en-US" b="1" dirty="0" err="1">
                <a:latin typeface="Arial" pitchFamily="34" charset="0"/>
                <a:cs typeface="Arial" pitchFamily="34" charset="0"/>
              </a:rPr>
              <a:t>VSCode</a:t>
            </a:r>
            <a:r>
              <a:rPr lang="en-US" dirty="0">
                <a:latin typeface="Arial" pitchFamily="34" charset="0"/>
                <a:cs typeface="Arial" pitchFamily="34" charset="0"/>
              </a:rPr>
              <a:t>, para que se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conseguisse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correr</a:t>
            </a:r>
            <a:r>
              <a:rPr lang="en-US" dirty="0">
                <a:latin typeface="Arial" pitchFamily="34" charset="0"/>
                <a:cs typeface="Arial" pitchFamily="34" charset="0"/>
              </a:rPr>
              <a:t> o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código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através</a:t>
            </a:r>
            <a:r>
              <a:rPr lang="en-US" dirty="0">
                <a:latin typeface="Arial" pitchFamily="34" charset="0"/>
                <a:cs typeface="Arial" pitchFamily="34" charset="0"/>
              </a:rPr>
              <a:t> de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uma</a:t>
            </a:r>
            <a:r>
              <a:rPr lang="en-US" dirty="0">
                <a:latin typeface="Arial" pitchFamily="34" charset="0"/>
                <a:cs typeface="Arial" pitchFamily="34" charset="0"/>
              </a:rPr>
              <a:t> ferramenta/framework.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14" name="Imagem 13" descr="Uma imagem com texto&#10;&#10;Descrição gerada automaticamente">
            <a:extLst>
              <a:ext uri="{FF2B5EF4-FFF2-40B4-BE49-F238E27FC236}">
                <a16:creationId xmlns:a16="http://schemas.microsoft.com/office/drawing/2014/main" id="{0FB97961-B9A3-77E9-97C6-4153E375EF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18" y="4428772"/>
            <a:ext cx="3155408" cy="1895828"/>
          </a:xfrm>
          <a:prstGeom prst="rect">
            <a:avLst/>
          </a:prstGeom>
        </p:spPr>
      </p:pic>
      <p:pic>
        <p:nvPicPr>
          <p:cNvPr id="16" name="Imagem 15" descr="Uma imagem com texto&#10;&#10;Descrição gerada automaticamente">
            <a:extLst>
              <a:ext uri="{FF2B5EF4-FFF2-40B4-BE49-F238E27FC236}">
                <a16:creationId xmlns:a16="http://schemas.microsoft.com/office/drawing/2014/main" id="{8D554A85-4512-989F-87AE-3CCAC5D1851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266" y="2549801"/>
            <a:ext cx="2443997" cy="548488"/>
          </a:xfrm>
          <a:prstGeom prst="rect">
            <a:avLst/>
          </a:prstGeom>
        </p:spPr>
      </p:pic>
      <p:pic>
        <p:nvPicPr>
          <p:cNvPr id="18" name="Imagem 17" descr="Uma imagem com texto, captura de ecrã, monitor, interior&#10;&#10;Descrição gerada automaticamente">
            <a:extLst>
              <a:ext uri="{FF2B5EF4-FFF2-40B4-BE49-F238E27FC236}">
                <a16:creationId xmlns:a16="http://schemas.microsoft.com/office/drawing/2014/main" id="{0C02AF3C-2AEF-80B1-9DE8-78BD7132CF7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1" t="36639" r="43583" b="46836"/>
          <a:stretch/>
        </p:blipFill>
        <p:spPr>
          <a:xfrm>
            <a:off x="4303266" y="3146414"/>
            <a:ext cx="2362200" cy="713875"/>
          </a:xfrm>
          <a:prstGeom prst="rect">
            <a:avLst/>
          </a:prstGeom>
        </p:spPr>
      </p:pic>
      <p:pic>
        <p:nvPicPr>
          <p:cNvPr id="21" name="Imagem 20" descr="Uma imagem com texto&#10;&#10;Descrição gerada automaticamente">
            <a:extLst>
              <a:ext uri="{FF2B5EF4-FFF2-40B4-BE49-F238E27FC236}">
                <a16:creationId xmlns:a16="http://schemas.microsoft.com/office/drawing/2014/main" id="{A3504E5F-27A6-4B1D-57D0-6B12506372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61" y="2895600"/>
            <a:ext cx="2257052" cy="548070"/>
          </a:xfrm>
          <a:prstGeom prst="rect">
            <a:avLst/>
          </a:prstGeom>
        </p:spPr>
      </p:pic>
      <p:pic>
        <p:nvPicPr>
          <p:cNvPr id="24" name="Imagem 23" descr="Uma imagem com texto&#10;&#10;Descrição gerada automaticamente">
            <a:extLst>
              <a:ext uri="{FF2B5EF4-FFF2-40B4-BE49-F238E27FC236}">
                <a16:creationId xmlns:a16="http://schemas.microsoft.com/office/drawing/2014/main" id="{637EBE17-BA45-68DC-532C-E1AED363FC6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94"/>
          <a:stretch/>
        </p:blipFill>
        <p:spPr>
          <a:xfrm>
            <a:off x="4800600" y="3927942"/>
            <a:ext cx="3970382" cy="1156321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E684EFE8-495A-56AB-BFFF-CFF8C27C39C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47"/>
          <a:stretch/>
        </p:blipFill>
        <p:spPr>
          <a:xfrm>
            <a:off x="4648200" y="5105400"/>
            <a:ext cx="4231501" cy="1231793"/>
          </a:xfrm>
          <a:prstGeom prst="rect">
            <a:avLst/>
          </a:prstGeom>
        </p:spPr>
      </p:pic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A4A46767-B3CA-0E19-8EF4-F6369D174193}"/>
              </a:ext>
            </a:extLst>
          </p:cNvPr>
          <p:cNvSpPr/>
          <p:nvPr/>
        </p:nvSpPr>
        <p:spPr>
          <a:xfrm>
            <a:off x="3782821" y="2706731"/>
            <a:ext cx="538481" cy="32500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Seta: Para a Direita 31">
            <a:extLst>
              <a:ext uri="{FF2B5EF4-FFF2-40B4-BE49-F238E27FC236}">
                <a16:creationId xmlns:a16="http://schemas.microsoft.com/office/drawing/2014/main" id="{0273ED3E-218B-0392-8210-1A73E8727BE7}"/>
              </a:ext>
            </a:extLst>
          </p:cNvPr>
          <p:cNvSpPr/>
          <p:nvPr/>
        </p:nvSpPr>
        <p:spPr>
          <a:xfrm rot="5400000">
            <a:off x="5178046" y="3104002"/>
            <a:ext cx="323332" cy="289306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Seta: Para a Direita 32">
            <a:extLst>
              <a:ext uri="{FF2B5EF4-FFF2-40B4-BE49-F238E27FC236}">
                <a16:creationId xmlns:a16="http://schemas.microsoft.com/office/drawing/2014/main" id="{1BCCF02F-F135-3DF6-18BC-B4C1937D81C6}"/>
              </a:ext>
            </a:extLst>
          </p:cNvPr>
          <p:cNvSpPr/>
          <p:nvPr/>
        </p:nvSpPr>
        <p:spPr>
          <a:xfrm>
            <a:off x="6376158" y="3124200"/>
            <a:ext cx="428758" cy="267154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4" name="Imagem 33" descr="Uma imagem com texto, captura de ecrã, monitor, preto&#10;&#10;Descrição gerada automaticamente">
            <a:extLst>
              <a:ext uri="{FF2B5EF4-FFF2-40B4-BE49-F238E27FC236}">
                <a16:creationId xmlns:a16="http://schemas.microsoft.com/office/drawing/2014/main" id="{98D87842-6C04-B262-BF88-F1D3FB6F718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82" y="2564532"/>
            <a:ext cx="3157544" cy="1550268"/>
          </a:xfrm>
          <a:prstGeom prst="rect">
            <a:avLst/>
          </a:prstGeom>
        </p:spPr>
      </p:pic>
      <p:pic>
        <p:nvPicPr>
          <p:cNvPr id="6" name="Imagem 5" descr="Uma imagem com texto, captura de ecrã, monitor, ecrã&#10;&#10;Descrição gerada automaticamente">
            <a:extLst>
              <a:ext uri="{FF2B5EF4-FFF2-40B4-BE49-F238E27FC236}">
                <a16:creationId xmlns:a16="http://schemas.microsoft.com/office/drawing/2014/main" id="{A9D884C3-7D8A-452E-7987-F521524F14A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94" y="3402531"/>
            <a:ext cx="2568575" cy="86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58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 Implementação dos Sockets em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Python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199"/>
            <a:ext cx="8229600" cy="1927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O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socket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 </a:t>
            </a:r>
            <a:r>
              <a:rPr lang="pt-PT" dirty="0">
                <a:latin typeface="Arial" pitchFamily="34" charset="0"/>
                <a:cs typeface="Arial" pitchFamily="34" charset="0"/>
              </a:rPr>
              <a:t>provê a comunicação entre duas portas entre dois processos que estejam na mesma máquina ou na rede(TCP/IP Sockets). Os Sockets são utilizados, por exemplo, quando acedemos ao nosso servidor pelo protocolo de aplicação SSH ou quando o nosso browser requisita páginas.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5FC105C2-D925-87D6-D56D-2DAD6B7E4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4133" r="2604" b="3902"/>
          <a:stretch/>
        </p:blipFill>
        <p:spPr bwMode="auto">
          <a:xfrm>
            <a:off x="1727324" y="3487837"/>
            <a:ext cx="3657600" cy="206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ython Socket Programming Explained in a NutShell">
            <a:extLst>
              <a:ext uri="{FF2B5EF4-FFF2-40B4-BE49-F238E27FC236}">
                <a16:creationId xmlns:a16="http://schemas.microsoft.com/office/drawing/2014/main" id="{D15F0BD4-9C87-2183-7C5A-1350754A8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0" t="24400" r="22800" b="38800"/>
          <a:stretch/>
        </p:blipFill>
        <p:spPr bwMode="auto">
          <a:xfrm>
            <a:off x="195360" y="4044640"/>
            <a:ext cx="1397248" cy="95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ocket Programming in Python: Client, Server, Peer | PubNub">
            <a:extLst>
              <a:ext uri="{FF2B5EF4-FFF2-40B4-BE49-F238E27FC236}">
                <a16:creationId xmlns:a16="http://schemas.microsoft.com/office/drawing/2014/main" id="{9C54EAAD-0FED-08C3-7E81-82B2D6A16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640" y="3711113"/>
            <a:ext cx="34290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521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 Implementação dos Sockets em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Python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199"/>
            <a:ext cx="8229600" cy="1345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Neste exemplo recebemos para o ecrã uma frase no lado do Cliente, já que o Servidor é responsável por enviar a mesma. É nos também mostrada a informação do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host</a:t>
            </a:r>
            <a:r>
              <a:rPr lang="pt-PT" dirty="0">
                <a:latin typeface="Arial" pitchFamily="34" charset="0"/>
                <a:cs typeface="Arial" pitchFamily="34" charset="0"/>
              </a:rPr>
              <a:t> e da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porta</a:t>
            </a:r>
            <a:r>
              <a:rPr lang="pt-PT" dirty="0">
                <a:latin typeface="Arial" pitchFamily="34" charset="0"/>
                <a:cs typeface="Arial" pitchFamily="34" charset="0"/>
              </a:rPr>
              <a:t>.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6" name="Imagem 5" descr="Uma imagem com texto, monitor, captura de ecrã, ecrã&#10;&#10;Descrição gerada automaticamente">
            <a:extLst>
              <a:ext uri="{FF2B5EF4-FFF2-40B4-BE49-F238E27FC236}">
                <a16:creationId xmlns:a16="http://schemas.microsoft.com/office/drawing/2014/main" id="{9EC35F86-9217-D730-35E5-6CA55F096B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9" y="2475050"/>
            <a:ext cx="4011089" cy="1983403"/>
          </a:xfrm>
          <a:prstGeom prst="rect">
            <a:avLst/>
          </a:prstGeom>
        </p:spPr>
      </p:pic>
      <p:pic>
        <p:nvPicPr>
          <p:cNvPr id="10" name="Imagem 9" descr="Uma imagem com texto, captura de ecrã, monitor, ecrã&#10;&#10;Descrição gerada automaticamente">
            <a:extLst>
              <a:ext uri="{FF2B5EF4-FFF2-40B4-BE49-F238E27FC236}">
                <a16:creationId xmlns:a16="http://schemas.microsoft.com/office/drawing/2014/main" id="{145FC919-D306-CB0F-F0CC-FC44A76B62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32" y="2475050"/>
            <a:ext cx="4011089" cy="1994615"/>
          </a:xfrm>
          <a:prstGeom prst="rect">
            <a:avLst/>
          </a:prstGeom>
        </p:spPr>
      </p:pic>
      <p:pic>
        <p:nvPicPr>
          <p:cNvPr id="12" name="Imagem 11" descr="Uma imagem com texto&#10;&#10;Descrição gerada automaticamente">
            <a:extLst>
              <a:ext uri="{FF2B5EF4-FFF2-40B4-BE49-F238E27FC236}">
                <a16:creationId xmlns:a16="http://schemas.microsoft.com/office/drawing/2014/main" id="{D673F048-66AB-D5DC-3A75-3D213C05EF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97" y="4570428"/>
            <a:ext cx="5448300" cy="183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74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75422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 Implementação dos Sockets em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Python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Neste exemplo é enviado de ambos os lados, tanto do Cliente como do Servidor uma 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String</a:t>
            </a:r>
            <a:r>
              <a:rPr lang="pt-PT" dirty="0">
                <a:latin typeface="Arial" pitchFamily="34" charset="0"/>
                <a:cs typeface="Arial" pitchFamily="34" charset="0"/>
              </a:rPr>
              <a:t>.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00390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-30280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TP1A</a:t>
            </a:r>
          </a:p>
        </p:txBody>
      </p:sp>
      <p:pic>
        <p:nvPicPr>
          <p:cNvPr id="18" name="Imagem 17" descr="Uma imagem com texto&#10;&#10;Descrição gerada automaticamente">
            <a:extLst>
              <a:ext uri="{FF2B5EF4-FFF2-40B4-BE49-F238E27FC236}">
                <a16:creationId xmlns:a16="http://schemas.microsoft.com/office/drawing/2014/main" id="{DCA1C510-7437-F463-5761-3657599CF0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79" y="2438400"/>
            <a:ext cx="6866242" cy="338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557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4672</TotalTime>
  <Words>1684</Words>
  <Application>Microsoft Office PowerPoint</Application>
  <PresentationFormat>Apresentação no Ecrã (4:3)</PresentationFormat>
  <Paragraphs>181</Paragraphs>
  <Slides>27</Slides>
  <Notes>25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27</vt:i4>
      </vt:variant>
    </vt:vector>
  </HeadingPairs>
  <TitlesOfParts>
    <vt:vector size="30" baseType="lpstr">
      <vt:lpstr>Arial</vt:lpstr>
      <vt:lpstr>Calibri</vt:lpstr>
      <vt:lpstr>Tema do Office</vt:lpstr>
      <vt:lpstr>INTEGRAÇÃO DE SISTEMAS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Jorge Ribeiro</dc:creator>
  <cp:lastModifiedBy>Basílio Barbosa</cp:lastModifiedBy>
  <cp:revision>332</cp:revision>
  <cp:lastPrinted>2020-09-27T18:04:57Z</cp:lastPrinted>
  <dcterms:created xsi:type="dcterms:W3CDTF">2011-05-31T09:21:51Z</dcterms:created>
  <dcterms:modified xsi:type="dcterms:W3CDTF">2022-10-26T23:32:40Z</dcterms:modified>
</cp:coreProperties>
</file>